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2" r:id="rId5"/>
  </p:sldMasterIdLst>
  <p:notesMasterIdLst>
    <p:notesMasterId r:id="rId16"/>
  </p:notesMasterIdLst>
  <p:handoutMasterIdLst>
    <p:handoutMasterId r:id="rId17"/>
  </p:handoutMasterIdLst>
  <p:sldIdLst>
    <p:sldId id="422" r:id="rId6"/>
    <p:sldId id="509" r:id="rId7"/>
    <p:sldId id="495" r:id="rId8"/>
    <p:sldId id="496" r:id="rId9"/>
    <p:sldId id="506" r:id="rId10"/>
    <p:sldId id="510" r:id="rId11"/>
    <p:sldId id="512" r:id="rId12"/>
    <p:sldId id="499" r:id="rId13"/>
    <p:sldId id="502" r:id="rId14"/>
    <p:sldId id="423" r:id="rId15"/>
  </p:sldIdLst>
  <p:sldSz cx="12192000" cy="6858000"/>
  <p:notesSz cx="7010400" cy="92360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88" userDrawn="1">
          <p15:clr>
            <a:srgbClr val="A4A3A4"/>
          </p15:clr>
        </p15:guide>
        <p15:guide id="2" pos="7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3333FF"/>
    <a:srgbClr val="000066"/>
    <a:srgbClr val="131C77"/>
    <a:srgbClr val="CCFFFF"/>
    <a:srgbClr val="00FFCC"/>
    <a:srgbClr val="33CCFF"/>
    <a:srgbClr val="F4F4F4"/>
    <a:srgbClr val="292929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80667" autoAdjust="0"/>
  </p:normalViewPr>
  <p:slideViewPr>
    <p:cSldViewPr snapToGrid="0">
      <p:cViewPr>
        <p:scale>
          <a:sx n="50" d="100"/>
          <a:sy n="50" d="100"/>
        </p:scale>
        <p:origin x="1212" y="132"/>
      </p:cViewPr>
      <p:guideLst>
        <p:guide orient="horz" pos="2688"/>
        <p:guide pos="7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35" d="100"/>
          <a:sy n="135" d="100"/>
        </p:scale>
        <p:origin x="132" y="450"/>
      </p:cViewPr>
      <p:guideLst>
        <p:guide orient="horz" pos="290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02640" cy="457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6170" y="1"/>
            <a:ext cx="3002640" cy="457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64783"/>
            <a:ext cx="3002640" cy="45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6170" y="8764783"/>
            <a:ext cx="3002640" cy="45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4CDD853-C7D7-4D4C-A82C-33157C2694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265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02640" cy="457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6170" y="1"/>
            <a:ext cx="3002640" cy="457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8938" y="685800"/>
            <a:ext cx="6232525" cy="3506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4014" y="4420349"/>
            <a:ext cx="5160786" cy="411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64783"/>
            <a:ext cx="3002640" cy="45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6170" y="8764783"/>
            <a:ext cx="3002640" cy="45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9683736-0812-434F-A643-1F966602C0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568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8938" y="685800"/>
            <a:ext cx="6232525" cy="35067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0C90A-46E3-4F6E-95A0-391D41793F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78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683736-0812-434F-A643-1F966602C06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483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683736-0812-434F-A643-1F966602C06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397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u="sng" dirty="0" smtClean="0"/>
              <a:t>Training Plan Matrix </a:t>
            </a:r>
            <a:r>
              <a:rPr lang="en-US" sz="1000" b="0" dirty="0" smtClean="0"/>
              <a:t>helps your organization create a plan and schedule for your SkillBridge program educational activities such as classroom training, online training, guest lecturers, and assessments.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u="sng" dirty="0" smtClean="0"/>
              <a:t>Competency Matrix</a:t>
            </a:r>
            <a:r>
              <a:rPr lang="en-US" sz="1000" b="0" u="sng" baseline="0" dirty="0" smtClean="0"/>
              <a:t> </a:t>
            </a:r>
            <a:r>
              <a:rPr lang="en-US" sz="1000" b="0" baseline="0" dirty="0" smtClean="0"/>
              <a:t>aligns the job requirements and expectations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sng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Stakeholder</a:t>
            </a:r>
            <a:r>
              <a:rPr lang="en-US" sz="1200" b="0" i="0" u="sng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Table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helps your organization and other key parties identify, document and provide contact information for all personnel who are important for your DOD SkillBridge Program development, management and reporting.</a:t>
            </a:r>
            <a:endParaRPr lang="en-US" sz="1000" b="0" dirty="0" smtClean="0"/>
          </a:p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683736-0812-434F-A643-1F966602C06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345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SkillBridge was established in 2014 with Service specific processes that will end on 30 September 2021</a:t>
            </a:r>
            <a:endParaRPr lang="en-US" sz="200" b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683736-0812-434F-A643-1F966602C06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374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65138" y="681038"/>
            <a:ext cx="6054725" cy="3406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8244" indent="-168244"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80CDA-D103-4216-BB43-35AEE1A15185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185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447" y="1"/>
            <a:ext cx="9753600" cy="115260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 anchor="ctr"/>
          <a:lstStyle>
            <a:lvl1pPr>
              <a:buNone/>
              <a:defRPr/>
            </a:lvl1pPr>
          </a:lstStyle>
          <a:p>
            <a:pPr>
              <a:defRPr/>
            </a:pPr>
            <a:fld id="{E8C4CF4F-2ECB-4C54-9552-FB58A436033C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449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508000" y="6451600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08000" y="1223808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 userDrawn="1"/>
        </p:nvSpPr>
        <p:spPr>
          <a:xfrm>
            <a:off x="0" y="8093"/>
            <a:ext cx="12192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chemeClr val="tx1"/>
                </a:solidFill>
              </a:rPr>
              <a:t/>
            </a:r>
            <a:br>
              <a:rPr lang="en-US" sz="3600" b="1" dirty="0" smtClean="0">
                <a:solidFill>
                  <a:schemeClr val="tx1"/>
                </a:solidFill>
              </a:rPr>
            </a:br>
            <a:endParaRPr lang="en-US" sz="2400" b="0" i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507999" y="1292072"/>
            <a:ext cx="11175999" cy="1163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b="1" i="1" dirty="0" smtClean="0">
              <a:solidFill>
                <a:srgbClr val="151C7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2800" b="1" i="1" baseline="0" dirty="0" smtClean="0">
              <a:solidFill>
                <a:srgbClr val="151C7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533908" y="1"/>
            <a:ext cx="11131802" cy="1178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aseline="0">
                <a:latin typeface="Times New Roman" panose="02020603050405020304" pitchFamily="18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02" y="3739446"/>
            <a:ext cx="2399323" cy="23490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646" y="3739446"/>
            <a:ext cx="2243482" cy="2259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092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10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51067" y="6524625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eaLnBrk="0" hangingPunct="0">
              <a:spcBef>
                <a:spcPct val="0"/>
              </a:spcBef>
              <a:buFontTx/>
              <a:buNone/>
              <a:defRPr/>
            </a:pPr>
            <a:fld id="{B5E6CACA-09AB-49BC-8429-8308382B75D4}" type="slidenum">
              <a:rPr lang="en-US">
                <a:solidFill>
                  <a:srgbClr val="FFFFFF">
                    <a:lumMod val="50000"/>
                  </a:srgbClr>
                </a:solidFill>
              </a:rPr>
              <a:pPr eaLnBrk="0" hangingPunct="0">
                <a:spcBef>
                  <a:spcPct val="0"/>
                </a:spcBef>
                <a:buFontTx/>
                <a:buNone/>
                <a:defRPr/>
              </a:pPr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029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"/>
            <a:ext cx="9743355" cy="1178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9164" name="Line 1036"/>
          <p:cNvSpPr>
            <a:spLocks noChangeShapeType="1"/>
          </p:cNvSpPr>
          <p:nvPr/>
        </p:nvSpPr>
        <p:spPr bwMode="auto">
          <a:xfrm>
            <a:off x="518245" y="1178439"/>
            <a:ext cx="11176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FontTx/>
              <a:buNone/>
              <a:defRPr/>
            </a:pP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033" name="Rectangle 104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8301" y="1504950"/>
            <a:ext cx="11197167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2nd Bullet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21" y="104304"/>
            <a:ext cx="990599" cy="9698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7835" y="104304"/>
            <a:ext cx="1032100" cy="103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12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3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 i="1">
          <a:solidFill>
            <a:srgbClr val="151C77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50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lr>
          <a:srgbClr val="151C77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10872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3600" b="1" i="1" dirty="0" smtClean="0">
                <a:solidFill>
                  <a:srgbClr val="151C7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 SkillBridge Program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0936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3600" b="1" i="1" dirty="0" smtClean="0">
                <a:solidFill>
                  <a:srgbClr val="151C7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Air Force Vehicle Management Schoolhouse</a:t>
            </a:r>
            <a:endParaRPr lang="en-US" sz="3600" b="1" i="1" dirty="0">
              <a:solidFill>
                <a:srgbClr val="151C7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1573" y="5576873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151C7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Presenter: </a:t>
            </a:r>
            <a:r>
              <a:rPr lang="en-US" b="1" i="1" dirty="0" smtClean="0">
                <a:solidFill>
                  <a:srgbClr val="151C7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SMSgt </a:t>
            </a:r>
            <a:r>
              <a:rPr lang="en-US" b="1" i="1" dirty="0" smtClean="0">
                <a:solidFill>
                  <a:srgbClr val="151C7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Anny </a:t>
            </a:r>
            <a:r>
              <a:rPr lang="en-US" b="1" i="1" dirty="0" smtClean="0">
                <a:solidFill>
                  <a:srgbClr val="151C7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Colón</a:t>
            </a:r>
          </a:p>
        </p:txBody>
      </p:sp>
    </p:spTree>
    <p:extLst>
      <p:ext uri="{BB962C8B-B14F-4D97-AF65-F5344CB8AC3E}">
        <p14:creationId xmlns:p14="http://schemas.microsoft.com/office/powerpoint/2010/main" val="411610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title"/>
          </p:nvPr>
        </p:nvSpPr>
        <p:spPr>
          <a:xfrm>
            <a:off x="1524001" y="171549"/>
            <a:ext cx="9143999" cy="838200"/>
          </a:xfrm>
          <a:noFill/>
          <a:ln/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528" y="1659462"/>
            <a:ext cx="4876810" cy="487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80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is SkillBridge?</a:t>
            </a:r>
          </a:p>
          <a:p>
            <a:r>
              <a:rPr lang="en-US" sz="2800" dirty="0" smtClean="0"/>
              <a:t>Service Member Eligibility</a:t>
            </a:r>
          </a:p>
          <a:p>
            <a:r>
              <a:rPr lang="en-US" sz="2800" dirty="0" smtClean="0"/>
              <a:t>SkillBridge Providers</a:t>
            </a:r>
          </a:p>
          <a:p>
            <a:pPr lvl="1"/>
            <a:r>
              <a:rPr lang="en-US" sz="2800" dirty="0" smtClean="0"/>
              <a:t>Benefits</a:t>
            </a:r>
          </a:p>
          <a:p>
            <a:r>
              <a:rPr lang="en-US" sz="2800" dirty="0" smtClean="0"/>
              <a:t>Getting Started</a:t>
            </a:r>
          </a:p>
          <a:p>
            <a:r>
              <a:rPr lang="en-US" sz="2800" dirty="0" smtClean="0"/>
              <a:t>Key </a:t>
            </a:r>
            <a:r>
              <a:rPr lang="en-US" sz="2800" dirty="0"/>
              <a:t>Dates and Changes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buNone/>
              <a:defRPr/>
            </a:pPr>
            <a:fld id="{E8C4CF4F-2ECB-4C54-9552-FB58A436033C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buNone/>
                <a:defRPr/>
              </a:pPr>
              <a:t>2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38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SkillBridge?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301" y="1504949"/>
            <a:ext cx="11197167" cy="5019675"/>
          </a:xfrm>
        </p:spPr>
        <p:txBody>
          <a:bodyPr/>
          <a:lstStyle/>
          <a:p>
            <a:r>
              <a:rPr lang="en-US" sz="2800" dirty="0" smtClean="0"/>
              <a:t>Types of SkillBridge</a:t>
            </a:r>
            <a:endParaRPr lang="en-US" sz="2800" dirty="0"/>
          </a:p>
          <a:p>
            <a:pPr lvl="1"/>
            <a:r>
              <a:rPr lang="en-US" sz="2800" b="0" dirty="0" smtClean="0"/>
              <a:t>Apprenticeships</a:t>
            </a:r>
          </a:p>
          <a:p>
            <a:pPr lvl="1"/>
            <a:r>
              <a:rPr lang="en-US" sz="2800" b="0" dirty="0" smtClean="0"/>
              <a:t>Internships</a:t>
            </a:r>
          </a:p>
          <a:p>
            <a:pPr lvl="1"/>
            <a:r>
              <a:rPr lang="en-US" sz="2800" b="0" dirty="0" smtClean="0"/>
              <a:t>Employment Skills</a:t>
            </a:r>
          </a:p>
          <a:p>
            <a:pPr lvl="1"/>
            <a:r>
              <a:rPr lang="en-US" sz="2800" b="0" dirty="0" smtClean="0"/>
              <a:t>Job Training</a:t>
            </a:r>
          </a:p>
          <a:p>
            <a:pPr marL="0" indent="0">
              <a:buNone/>
            </a:pPr>
            <a:endParaRPr lang="en-US" sz="2800" b="0" dirty="0"/>
          </a:p>
          <a:p>
            <a:pPr marL="0" indent="0">
              <a:buNone/>
            </a:pPr>
            <a:endParaRPr lang="en-US" sz="2800" b="0" dirty="0" smtClean="0"/>
          </a:p>
          <a:p>
            <a:r>
              <a:rPr lang="en-US" sz="2800" dirty="0" smtClean="0"/>
              <a:t>SkillBridge</a:t>
            </a:r>
            <a:r>
              <a:rPr lang="en-US" sz="2800" b="0" dirty="0" smtClean="0"/>
              <a:t> helps Service members bridge the gap between the end of service and the beginning of their civilian careers. 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buNone/>
              <a:defRPr/>
            </a:pPr>
            <a:fld id="{E8C4CF4F-2ECB-4C54-9552-FB58A436033C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buNone/>
                <a:defRPr/>
              </a:pPr>
              <a:t>3</a:t>
            </a:fld>
            <a:endParaRPr lang="en-US" dirty="0">
              <a:solidFill>
                <a:srgbClr val="80808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997" y="1428831"/>
            <a:ext cx="7461977" cy="419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dirty="0" smtClean="0"/>
              <a:t>Open to all service members (officers &amp; enlisted)</a:t>
            </a:r>
          </a:p>
          <a:p>
            <a:r>
              <a:rPr lang="en-US" sz="2800" b="0" dirty="0" smtClean="0"/>
              <a:t>Anticipate honorable or under honorable conditions discharge</a:t>
            </a:r>
          </a:p>
          <a:p>
            <a:r>
              <a:rPr lang="en-US" sz="2800" b="0" dirty="0" smtClean="0"/>
              <a:t>Must be within 180 days from Retirement/Separation date (last day on Active Duty) to begin a SkillBridge Program</a:t>
            </a:r>
          </a:p>
          <a:p>
            <a:r>
              <a:rPr lang="en-US" sz="2800" b="0" dirty="0"/>
              <a:t>Eligible for only one (1) SkillBridge during transition period</a:t>
            </a:r>
          </a:p>
          <a:p>
            <a:r>
              <a:rPr lang="en-US" sz="2800" dirty="0">
                <a:solidFill>
                  <a:srgbClr val="C00000"/>
                </a:solidFill>
              </a:rPr>
              <a:t>May not receive </a:t>
            </a:r>
            <a:r>
              <a:rPr lang="en-US" sz="2800" b="0" dirty="0"/>
              <a:t>compensation, wages, pay, training stipends or any other form of financial compensation from the SkillBridge provider for participation in any internship or training program while on active duty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buNone/>
              <a:defRPr/>
            </a:pPr>
            <a:fld id="{E8C4CF4F-2ECB-4C54-9552-FB58A436033C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buNone/>
                <a:defRPr/>
              </a:pPr>
              <a:t>4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3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SkillBridge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Benefits</a:t>
            </a:r>
          </a:p>
          <a:p>
            <a:pPr lvl="1"/>
            <a:r>
              <a:rPr lang="en-US" sz="2800" b="0" dirty="0" smtClean="0"/>
              <a:t>Early access to the extensive experience, skills, and unmatched work ethic military members bring to the workforce</a:t>
            </a:r>
          </a:p>
          <a:p>
            <a:pPr lvl="1"/>
            <a:r>
              <a:rPr lang="en-US" sz="2800" b="0" dirty="0" smtClean="0"/>
              <a:t>Employers craft SkillBridge programs to meet their specific workforce needs and specify the duration of training</a:t>
            </a:r>
          </a:p>
          <a:p>
            <a:pPr lvl="1"/>
            <a:r>
              <a:rPr lang="en-US" sz="2800" b="0" dirty="0" smtClean="0"/>
              <a:t>Minimal to no cost for the SkillBridge Provider – DoD pays Service member salary and benefits</a:t>
            </a:r>
          </a:p>
          <a:p>
            <a:pPr lvl="1"/>
            <a:endParaRPr lang="en-US" sz="28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buNone/>
              <a:defRPr/>
            </a:pPr>
            <a:fld id="{E8C4CF4F-2ECB-4C54-9552-FB58A436033C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buNone/>
                <a:defRPr/>
              </a:pPr>
              <a:t>5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18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SkillBridge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Benefits</a:t>
            </a:r>
          </a:p>
          <a:p>
            <a:pPr lvl="1"/>
            <a:r>
              <a:rPr lang="en-US" sz="2800" b="0" dirty="0" smtClean="0"/>
              <a:t>Approximately 200,000 members separate each year</a:t>
            </a:r>
          </a:p>
          <a:p>
            <a:pPr lvl="1"/>
            <a:r>
              <a:rPr lang="en-US" sz="2800" b="0" dirty="0" smtClean="0"/>
              <a:t>Service member can be granted up to 180 days to focus solely on training full-time with approved industry partner</a:t>
            </a:r>
          </a:p>
          <a:p>
            <a:pPr lvl="1"/>
            <a:r>
              <a:rPr lang="en-US" sz="2800" b="0" dirty="0" smtClean="0"/>
              <a:t>Provider may receive approval of on-base facilities for use in their SkillBridge program</a:t>
            </a:r>
          </a:p>
          <a:p>
            <a:pPr lvl="1"/>
            <a:r>
              <a:rPr lang="en-US" sz="2800" b="0" dirty="0" smtClean="0"/>
              <a:t>May take advantage of virtual, online, or distance learning and training options</a:t>
            </a:r>
          </a:p>
          <a:p>
            <a:pPr lvl="1"/>
            <a:endParaRPr lang="en-US" sz="28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buNone/>
              <a:defRPr/>
            </a:pPr>
            <a:fld id="{E8C4CF4F-2ECB-4C54-9552-FB58A436033C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buNone/>
                <a:defRPr/>
              </a:pPr>
              <a:t>6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24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https://</a:t>
            </a:r>
            <a:r>
              <a:rPr lang="en-US" sz="2800" dirty="0" smtClean="0"/>
              <a:t>skillbridge.osd.mil/industry-employers.htm</a:t>
            </a:r>
            <a:endParaRPr lang="en-US" sz="2800" dirty="0"/>
          </a:p>
          <a:p>
            <a:endParaRPr lang="en-US" sz="800" b="0" dirty="0" smtClean="0"/>
          </a:p>
          <a:p>
            <a:r>
              <a:rPr lang="en-US" sz="2800" b="0" dirty="0" smtClean="0"/>
              <a:t>Familiarize yourself with the Get Started Toolkit, it contains:</a:t>
            </a:r>
          </a:p>
          <a:p>
            <a:pPr lvl="1"/>
            <a:r>
              <a:rPr lang="en-US" sz="2800" b="0" dirty="0" smtClean="0"/>
              <a:t>Training Plan Matrix template</a:t>
            </a:r>
          </a:p>
          <a:p>
            <a:pPr lvl="1"/>
            <a:r>
              <a:rPr lang="en-US" sz="2800" b="0" dirty="0" smtClean="0"/>
              <a:t>Competency Matrix template</a:t>
            </a:r>
          </a:p>
          <a:p>
            <a:pPr lvl="1"/>
            <a:r>
              <a:rPr lang="en-US" sz="2800" b="0" dirty="0" smtClean="0"/>
              <a:t>Job Description template</a:t>
            </a:r>
          </a:p>
          <a:p>
            <a:pPr lvl="1"/>
            <a:r>
              <a:rPr lang="en-US" sz="2800" b="0" dirty="0" smtClean="0"/>
              <a:t>Stakeholder Table</a:t>
            </a:r>
          </a:p>
          <a:p>
            <a:pPr lvl="1"/>
            <a:r>
              <a:rPr lang="en-US" sz="2800" b="0" dirty="0" smtClean="0"/>
              <a:t>Questionnaire Preview</a:t>
            </a:r>
            <a:endParaRPr lang="en-US" sz="24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buNone/>
              <a:defRPr/>
            </a:pPr>
            <a:fld id="{E8C4CF4F-2ECB-4C54-9552-FB58A436033C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buNone/>
                <a:defRPr/>
              </a:pPr>
              <a:t>7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76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 Dates and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dirty="0" smtClean="0"/>
              <a:t>Effective 1 October 2021,</a:t>
            </a:r>
          </a:p>
          <a:p>
            <a:pPr lvl="1"/>
            <a:r>
              <a:rPr lang="en-US" sz="2800" b="0" dirty="0" smtClean="0"/>
              <a:t>Vetting criteria and process will be standardize at the DoD level</a:t>
            </a:r>
          </a:p>
          <a:p>
            <a:pPr lvl="1"/>
            <a:r>
              <a:rPr lang="en-US" sz="2800" b="0" dirty="0" smtClean="0"/>
              <a:t>Requires only DoD approval to become a SkillBridge provider for all Services</a:t>
            </a:r>
          </a:p>
          <a:p>
            <a:pPr lvl="1"/>
            <a:r>
              <a:rPr lang="en-US" sz="2800" b="0" dirty="0" smtClean="0"/>
              <a:t>Consolidated resource for members of all Services to research/participate with DoD-approved providers/programs</a:t>
            </a:r>
          </a:p>
          <a:p>
            <a:pPr marL="406400" lvl="1" indent="0">
              <a:buNone/>
            </a:pPr>
            <a:endParaRPr lang="en-US" sz="2800" b="0" dirty="0" smtClean="0"/>
          </a:p>
          <a:p>
            <a:r>
              <a:rPr lang="en-US" sz="2800" dirty="0"/>
              <a:t>Approval Timeline</a:t>
            </a:r>
          </a:p>
          <a:p>
            <a:pPr lvl="1"/>
            <a:r>
              <a:rPr lang="en-US" sz="2800" b="0" dirty="0"/>
              <a:t>60-90 days for DoD to review and approve a new provider</a:t>
            </a:r>
          </a:p>
          <a:p>
            <a:pPr marL="406400" lvl="1" indent="0">
              <a:buNone/>
            </a:pPr>
            <a:endParaRPr lang="en-US" sz="28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buNone/>
              <a:defRPr/>
            </a:pPr>
            <a:fld id="{E8C4CF4F-2ECB-4C54-9552-FB58A436033C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buNone/>
                <a:defRPr/>
              </a:pPr>
              <a:t>8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39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What is SkillBridge?</a:t>
            </a:r>
          </a:p>
          <a:p>
            <a:r>
              <a:rPr lang="en-US" sz="2800" dirty="0"/>
              <a:t>Service Member Eligibility</a:t>
            </a:r>
          </a:p>
          <a:p>
            <a:r>
              <a:rPr lang="en-US" sz="2800" dirty="0"/>
              <a:t>SkillBridge Providers</a:t>
            </a:r>
          </a:p>
          <a:p>
            <a:pPr lvl="1"/>
            <a:r>
              <a:rPr lang="en-US" sz="2800" dirty="0"/>
              <a:t>Benefits</a:t>
            </a:r>
          </a:p>
          <a:p>
            <a:pPr lvl="1"/>
            <a:r>
              <a:rPr lang="en-US" sz="2800" dirty="0"/>
              <a:t>Getting Started</a:t>
            </a:r>
          </a:p>
          <a:p>
            <a:r>
              <a:rPr lang="en-US" sz="2800" dirty="0"/>
              <a:t>Key Dates and Changes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buNone/>
              <a:defRPr/>
            </a:pPr>
            <a:fld id="{E8C4CF4F-2ECB-4C54-9552-FB58A436033C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>
                <a:buNone/>
                <a:defRPr/>
              </a:pPr>
              <a:t>9</a:t>
            </a:fld>
            <a:endParaRPr lang="en-US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09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SAF(Unclas)">
  <a:themeElements>
    <a:clrScheme name="USAF(Unclas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SAF(Unclas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F(Unclas)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F(Unclas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FAB85F2925574B9374350313438F34" ma:contentTypeVersion="0" ma:contentTypeDescription="Create a new document." ma:contentTypeScope="" ma:versionID="c2d760a3729e0a911d5fbc6dbc7a06b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327322-14F1-4E08-A244-EBDA38B08244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55EE331-DAA8-4B46-B451-760AC1C919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06C81D-BCB0-46C0-9192-F91B9C307500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F6E5CE80-F8BB-4C5A-BFE3-8B718EF6AF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- AFMC Briefing as of 6 Jan 17</Template>
  <TotalTime>32238</TotalTime>
  <Words>462</Words>
  <Application>Microsoft Office PowerPoint</Application>
  <PresentationFormat>Widescreen</PresentationFormat>
  <Paragraphs>79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Wingdings</vt:lpstr>
      <vt:lpstr>USAF(Unclas)</vt:lpstr>
      <vt:lpstr>PowerPoint Presentation</vt:lpstr>
      <vt:lpstr>Overview</vt:lpstr>
      <vt:lpstr>What is SkillBridge?</vt:lpstr>
      <vt:lpstr>Eligibility</vt:lpstr>
      <vt:lpstr>SkillBridge Providers</vt:lpstr>
      <vt:lpstr>SkillBridge Providers</vt:lpstr>
      <vt:lpstr>Getting Started</vt:lpstr>
      <vt:lpstr>Key Dates and Changes</vt:lpstr>
      <vt:lpstr>Conclusion</vt:lpstr>
      <vt:lpstr>Questions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COLON, ANNY SMSgt USAF AETC 344 TRS Det 1/TTA</cp:lastModifiedBy>
  <cp:revision>831</cp:revision>
  <cp:lastPrinted>2018-09-14T16:59:41Z</cp:lastPrinted>
  <dcterms:created xsi:type="dcterms:W3CDTF">2017-01-18T22:34:39Z</dcterms:created>
  <dcterms:modified xsi:type="dcterms:W3CDTF">2021-09-28T07:10:53Z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0x010100FFFAB85F2925574B9374350313438F34</vt:lpwstr>
  </property>
</Properties>
</file>